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5" r:id="rId3"/>
    <p:sldId id="259" r:id="rId4"/>
    <p:sldId id="258" r:id="rId5"/>
    <p:sldId id="266" r:id="rId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65" autoAdjust="0"/>
  </p:normalViewPr>
  <p:slideViewPr>
    <p:cSldViewPr>
      <p:cViewPr>
        <p:scale>
          <a:sx n="66" d="100"/>
          <a:sy n="66" d="100"/>
        </p:scale>
        <p:origin x="-1506"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04CB9B3-4A89-4673-922E-F66E7F0E8FC7}" type="datetimeFigureOut">
              <a:rPr lang="en-US" smtClean="0"/>
              <a:pPr/>
              <a:t>6/11/2015</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47EAF05-F4F7-4CC2-9175-AED5F7B6807F}" type="slidenum">
              <a:rPr lang="en-US" smtClean="0"/>
              <a:pPr/>
              <a:t>‹#›</a:t>
            </a:fld>
            <a:endParaRPr lang="en-US"/>
          </a:p>
        </p:txBody>
      </p:sp>
    </p:spTree>
    <p:extLst>
      <p:ext uri="{BB962C8B-B14F-4D97-AF65-F5344CB8AC3E}">
        <p14:creationId xmlns:p14="http://schemas.microsoft.com/office/powerpoint/2010/main" val="300319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ソロプチミストの新しい国際的な女児プログラム「夢を拓く：女子中高生のためのキャリア･サポート」をご紹介します。</a:t>
            </a:r>
            <a:endParaRPr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47EAF05-F4F7-4CC2-9175-AED5F7B6807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latin typeface="+mn-lt"/>
                <a:ea typeface="+mn-ea"/>
                <a:cs typeface="+mn-cs"/>
              </a:rPr>
              <a:t>まず、なぜ、</a:t>
            </a:r>
            <a:r>
              <a:rPr lang="en-US" altLang="ja-JP" sz="1200" kern="1200" dirty="0" smtClean="0">
                <a:solidFill>
                  <a:schemeClr val="tx1"/>
                </a:solidFill>
                <a:latin typeface="+mn-lt"/>
                <a:ea typeface="+mn-ea"/>
                <a:cs typeface="+mn-cs"/>
              </a:rPr>
              <a:t>SIA</a:t>
            </a:r>
            <a:r>
              <a:rPr lang="ja-JP" altLang="en-US" sz="1200" kern="1200" dirty="0" smtClean="0">
                <a:solidFill>
                  <a:schemeClr val="tx1"/>
                </a:solidFill>
                <a:latin typeface="+mn-lt"/>
                <a:ea typeface="+mn-ea"/>
                <a:cs typeface="+mn-cs"/>
              </a:rPr>
              <a:t>は思春期の女児向けにこの新しいプログラムを作ったのでしょうか？それは、女児のパワーを称えるだけで、彼女たちに、強さの例を示さないでは不十分だからです。女児たちに、あなたたちには世界を変える力があると言うだけで、それを成し遂げるために必要な力を授けないでは不十分だからです。女児たちに、大きな夢を持つように励ますだけで、それを実現するための方向性やスキルを提供しないのでは不十分だからです。</a:t>
            </a:r>
            <a:endParaRPr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latin typeface="+mn-lt"/>
                <a:ea typeface="+mn-ea"/>
                <a:cs typeface="+mn-cs"/>
              </a:rPr>
              <a:t>思春期の女児が、人生とキャリア・ゴールにおいて成功するには、ガイダンス、訓練、そして資源が必要です。</a:t>
            </a:r>
            <a:r>
              <a:rPr lang="en-US" altLang="ja-JP" sz="1200" kern="1200" dirty="0" smtClean="0">
                <a:solidFill>
                  <a:schemeClr val="tx1"/>
                </a:solidFill>
                <a:latin typeface="+mn-lt"/>
                <a:ea typeface="+mn-ea"/>
                <a:cs typeface="+mn-cs"/>
              </a:rPr>
              <a:t>SIA</a:t>
            </a:r>
            <a:r>
              <a:rPr lang="ja-JP" altLang="en-US" sz="1200" kern="1200" dirty="0" smtClean="0">
                <a:solidFill>
                  <a:schemeClr val="tx1"/>
                </a:solidFill>
                <a:latin typeface="+mn-lt"/>
                <a:ea typeface="+mn-ea"/>
                <a:cs typeface="+mn-cs"/>
              </a:rPr>
              <a:t>が行った広範な調査から、連盟のあらゆる場所にいる女児がこれらを求めていることが明らかになりました。調査、インタビュー、およびフォーカスグループを実施した結果、「</a:t>
            </a:r>
            <a:r>
              <a:rPr lang="en-US" altLang="ja-JP" sz="1200" kern="1200" dirty="0" smtClean="0">
                <a:solidFill>
                  <a:schemeClr val="tx1"/>
                </a:solidFill>
                <a:latin typeface="+mn-lt"/>
                <a:ea typeface="+mn-ea"/>
                <a:cs typeface="+mn-cs"/>
              </a:rPr>
              <a:t>Secondary school</a:t>
            </a:r>
            <a:r>
              <a:rPr lang="ja-JP" altLang="en-US" sz="1200" kern="1200" dirty="0" smtClean="0">
                <a:solidFill>
                  <a:schemeClr val="tx1"/>
                </a:solidFill>
                <a:latin typeface="+mn-lt"/>
                <a:ea typeface="+mn-ea"/>
                <a:cs typeface="+mn-cs"/>
              </a:rPr>
              <a:t>」、日本では中学校、高等学校に通う女児たちは、知識や経験を共有してくれるメンターや信頼できる大人とつながることを必要としていることがわかりました。そして、これはまさに、ソロプチミスト会員が自身の教育や職業人としての経験から提供することが可能な支援です。女児たちは、夢を言葉で言い表すことはできますが、それをどのようにして形にしたらいいか、その方法を知りません。どうすれば夢を実現できるのか方法を示してあげることができるのが、私たちです。</a:t>
            </a:r>
            <a:endParaRPr lang="en-US" dirty="0"/>
          </a:p>
        </p:txBody>
      </p:sp>
      <p:sp>
        <p:nvSpPr>
          <p:cNvPr id="4" name="Slide Number Placeholder 3"/>
          <p:cNvSpPr>
            <a:spLocks noGrp="1"/>
          </p:cNvSpPr>
          <p:nvPr>
            <p:ph type="sldNum" sz="quarter" idx="10"/>
          </p:nvPr>
        </p:nvSpPr>
        <p:spPr/>
        <p:txBody>
          <a:bodyPr/>
          <a:lstStyle/>
          <a:p>
            <a:fld id="{247EAF05-F4F7-4CC2-9175-AED5F7B6807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sz="1200" kern="1200" dirty="0" smtClean="0">
                <a:solidFill>
                  <a:schemeClr val="tx1"/>
                </a:solidFill>
                <a:latin typeface="+mn-lt"/>
                <a:ea typeface="+mn-ea"/>
                <a:cs typeface="+mn-cs"/>
              </a:rPr>
              <a:t>では、</a:t>
            </a:r>
            <a:r>
              <a:rPr lang="en-US" altLang="ja-JP" sz="1200" kern="1200" dirty="0" smtClean="0">
                <a:solidFill>
                  <a:schemeClr val="tx1"/>
                </a:solidFill>
                <a:latin typeface="+mn-lt"/>
                <a:ea typeface="+mn-ea"/>
                <a:cs typeface="+mn-cs"/>
              </a:rPr>
              <a:t>SIA</a:t>
            </a:r>
            <a:r>
              <a:rPr lang="ja-JP" altLang="en-US" sz="1200" kern="1200" dirty="0" smtClean="0">
                <a:solidFill>
                  <a:schemeClr val="tx1"/>
                </a:solidFill>
                <a:latin typeface="+mn-lt"/>
                <a:ea typeface="+mn-ea"/>
                <a:cs typeface="+mn-cs"/>
              </a:rPr>
              <a:t>は、「夢を拓く」を通じて何を達成しようとしているのでしょうか？大きなゴールは、知識を提供したり、手本を示すことで、女子中高生が、キャリア・ゴールを追求し、その潜在能力を発揮できるようにエンパワーすることです。「夢を拓く」に参加することで、女子中高生は、次のように感じられるようになります。</a:t>
            </a: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 自分のキャリア・ゴールを追求できる準備ができている</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 様々な困難を克服するのに利用できるツールを持っている </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キャリア・ゴールを追求する能力がある </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プロフェッショナルな手本、見習うことのできる年上の女性とのつながりを持っている </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将来の成功について自信が持てる </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個人の価値観と可能性のあるキャリアとを結びつけられる </a:t>
            </a:r>
            <a:endParaRPr lang="en-US" altLang="ja-JP" sz="1200" kern="1200" dirty="0" smtClean="0">
              <a:solidFill>
                <a:schemeClr val="tx1"/>
              </a:solidFill>
              <a:latin typeface="+mn-lt"/>
              <a:ea typeface="+mn-ea"/>
              <a:cs typeface="+mn-cs"/>
            </a:endParaRPr>
          </a:p>
          <a:p>
            <a:pPr marL="171450" indent="-171450">
              <a:buFont typeface="Arial" panose="020B0604020202020204" pitchFamily="34" charset="0"/>
              <a:buChar char="•"/>
            </a:pPr>
            <a:r>
              <a:rPr lang="ja-JP" altLang="en-US" sz="1200" kern="1200" dirty="0" smtClean="0">
                <a:solidFill>
                  <a:schemeClr val="tx1"/>
                </a:solidFill>
                <a:latin typeface="+mn-lt"/>
                <a:ea typeface="+mn-ea"/>
                <a:cs typeface="+mn-cs"/>
              </a:rPr>
              <a:t>レジリアンスの大切さを理解する </a:t>
            </a:r>
          </a:p>
          <a:p>
            <a:endParaRPr lang="en-US" dirty="0"/>
          </a:p>
        </p:txBody>
      </p:sp>
      <p:sp>
        <p:nvSpPr>
          <p:cNvPr id="4" name="Slide Number Placeholder 3"/>
          <p:cNvSpPr>
            <a:spLocks noGrp="1"/>
          </p:cNvSpPr>
          <p:nvPr>
            <p:ph type="sldNum" sz="quarter" idx="10"/>
          </p:nvPr>
        </p:nvSpPr>
        <p:spPr/>
        <p:txBody>
          <a:bodyPr/>
          <a:lstStyle/>
          <a:p>
            <a:fld id="{247EAF05-F4F7-4CC2-9175-AED5F7B6807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kern="1200" dirty="0" smtClean="0">
                <a:solidFill>
                  <a:schemeClr val="tx1"/>
                </a:solidFill>
                <a:effectLst/>
                <a:latin typeface="+mn-lt"/>
                <a:ea typeface="+mn-ea"/>
                <a:cs typeface="+mn-cs"/>
              </a:rPr>
              <a:t>SIA</a:t>
            </a:r>
            <a:r>
              <a:rPr lang="ja-JP" altLang="en-US" sz="1200" kern="1200" dirty="0" smtClean="0">
                <a:solidFill>
                  <a:schemeClr val="tx1"/>
                </a:solidFill>
                <a:effectLst/>
                <a:latin typeface="+mn-lt"/>
                <a:ea typeface="+mn-ea"/>
                <a:cs typeface="+mn-cs"/>
              </a:rPr>
              <a:t>事務局スタッフは、試験的に、このプログラムを、フィラデルフィア在住の</a:t>
            </a:r>
            <a:r>
              <a:rPr lang="en-US" altLang="ja-JP" sz="1200" kern="1200" dirty="0" smtClean="0">
                <a:solidFill>
                  <a:schemeClr val="tx1"/>
                </a:solidFill>
                <a:effectLst/>
                <a:latin typeface="+mn-lt"/>
                <a:ea typeface="+mn-ea"/>
                <a:cs typeface="+mn-cs"/>
              </a:rPr>
              <a:t>16</a:t>
            </a:r>
            <a:r>
              <a:rPr lang="ja-JP" altLang="en-US" sz="1200" kern="1200" dirty="0" smtClean="0">
                <a:solidFill>
                  <a:schemeClr val="tx1"/>
                </a:solidFill>
                <a:effectLst/>
                <a:latin typeface="+mn-lt"/>
                <a:ea typeface="+mn-ea"/>
                <a:cs typeface="+mn-cs"/>
              </a:rPr>
              <a:t>歳と</a:t>
            </a:r>
            <a:r>
              <a:rPr lang="en-US" altLang="ja-JP" sz="1200" kern="1200" dirty="0" smtClean="0">
                <a:solidFill>
                  <a:schemeClr val="tx1"/>
                </a:solidFill>
                <a:effectLst/>
                <a:latin typeface="+mn-lt"/>
                <a:ea typeface="+mn-ea"/>
                <a:cs typeface="+mn-cs"/>
              </a:rPr>
              <a:t>17</a:t>
            </a:r>
            <a:r>
              <a:rPr lang="ja-JP" altLang="en-US" sz="1200" kern="1200" dirty="0" smtClean="0">
                <a:solidFill>
                  <a:schemeClr val="tx1"/>
                </a:solidFill>
                <a:effectLst/>
                <a:latin typeface="+mn-lt"/>
                <a:ea typeface="+mn-ea"/>
                <a:cs typeface="+mn-cs"/>
              </a:rPr>
              <a:t>歳の女児グループを対象に実施しました。参加者からは次のような感想が聞かれました。 </a:t>
            </a:r>
            <a:endParaRPr lang="en-US"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 「私の人生最大の希望は、地域社会に恩返しをし、手本となるような女性になることです」 </a:t>
            </a:r>
            <a:endParaRPr lang="en-US"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 「プログラムが実際の人生で起きることに結び付けられている点がとてもよかったです」 </a:t>
            </a:r>
            <a:endParaRPr lang="en-US"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 「</a:t>
            </a:r>
            <a:r>
              <a:rPr lang="en-US" altLang="ja-JP" sz="1200" kern="1200" dirty="0" smtClean="0">
                <a:solidFill>
                  <a:schemeClr val="tx1"/>
                </a:solidFill>
                <a:effectLst/>
                <a:latin typeface="+mn-lt"/>
                <a:ea typeface="+mn-ea"/>
                <a:cs typeface="+mn-cs"/>
              </a:rPr>
              <a:t>『</a:t>
            </a:r>
            <a:r>
              <a:rPr lang="ja-JP" altLang="en-US" sz="1200" kern="1200" dirty="0" smtClean="0">
                <a:solidFill>
                  <a:schemeClr val="tx1"/>
                </a:solidFill>
                <a:effectLst/>
                <a:latin typeface="+mn-lt"/>
                <a:ea typeface="+mn-ea"/>
                <a:cs typeface="+mn-cs"/>
              </a:rPr>
              <a:t>夢を拓く</a:t>
            </a:r>
            <a:r>
              <a:rPr lang="en-US" altLang="ja-JP" sz="1200" kern="1200" dirty="0" smtClean="0">
                <a:solidFill>
                  <a:schemeClr val="tx1"/>
                </a:solidFill>
                <a:effectLst/>
                <a:latin typeface="+mn-lt"/>
                <a:ea typeface="+mn-ea"/>
                <a:cs typeface="+mn-cs"/>
              </a:rPr>
              <a:t>』</a:t>
            </a:r>
            <a:r>
              <a:rPr lang="ja-JP" altLang="en-US" sz="1200" kern="1200" dirty="0" smtClean="0">
                <a:solidFill>
                  <a:schemeClr val="tx1"/>
                </a:solidFill>
                <a:effectLst/>
                <a:latin typeface="+mn-lt"/>
                <a:ea typeface="+mn-ea"/>
                <a:cs typeface="+mn-cs"/>
              </a:rPr>
              <a:t>に参加して、将来への不安が和らぎ、自信が出てきました。自分にはやりたいことをする力があると感じました」 </a:t>
            </a:r>
            <a:endParaRPr lang="en-US"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勇気付けられませんか？女児たちをこんな気持ちにさせることができるのが「夢を拓く」プログラムなのです。</a:t>
            </a:r>
            <a:endParaRPr lang="en-US" altLang="ja-JP"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7EAF05-F4F7-4CC2-9175-AED5F7B6807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altLang="en-US" dirty="0" smtClean="0"/>
              <a:t>すべての女児は夢を生きる権利を持って</a:t>
            </a:r>
            <a:r>
              <a:rPr lang="ja-JP" altLang="en-US" smtClean="0"/>
              <a:t>います</a:t>
            </a:r>
            <a:r>
              <a:rPr lang="ja-JP" altLang="en-US" smtClean="0"/>
              <a:t>。</a:t>
            </a:r>
            <a:endParaRPr lang="en-US" dirty="0" smtClean="0"/>
          </a:p>
        </p:txBody>
      </p:sp>
      <p:sp>
        <p:nvSpPr>
          <p:cNvPr id="4" name="Slide Number Placeholder 3"/>
          <p:cNvSpPr>
            <a:spLocks noGrp="1"/>
          </p:cNvSpPr>
          <p:nvPr>
            <p:ph type="sldNum" sz="quarter" idx="10"/>
          </p:nvPr>
        </p:nvSpPr>
        <p:spPr/>
        <p:txBody>
          <a:bodyPr/>
          <a:lstStyle/>
          <a:p>
            <a:fld id="{247EAF05-F4F7-4CC2-9175-AED5F7B6807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A5E94-74D2-4A2C-9B0C-F432E12ED0DA}"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5E94-74D2-4A2C-9B0C-F432E12ED0DA}"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5E94-74D2-4A2C-9B0C-F432E12ED0DA}"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5E94-74D2-4A2C-9B0C-F432E12ED0DA}"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A5E94-74D2-4A2C-9B0C-F432E12ED0DA}"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A5E94-74D2-4A2C-9B0C-F432E12ED0DA}"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A5E94-74D2-4A2C-9B0C-F432E12ED0DA}" type="datetimeFigureOut">
              <a:rPr lang="en-US" smtClean="0"/>
              <a:pPr/>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A5E94-74D2-4A2C-9B0C-F432E12ED0DA}" type="datetimeFigureOut">
              <a:rPr lang="en-US" smtClean="0"/>
              <a:pPr/>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A5E94-74D2-4A2C-9B0C-F432E12ED0DA}" type="datetimeFigureOut">
              <a:rPr lang="en-US" smtClean="0"/>
              <a:pPr/>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A5E94-74D2-4A2C-9B0C-F432E12ED0DA}"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A5E94-74D2-4A2C-9B0C-F432E12ED0DA}"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3EDD1-B8C7-4ED6-8D18-8726BE09AF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A5E94-74D2-4A2C-9B0C-F432E12ED0DA}" type="datetimeFigureOut">
              <a:rPr lang="en-US" smtClean="0"/>
              <a:pPr/>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3EDD1-B8C7-4ED6-8D18-8726BE09AF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srcRect l="1" r="12347"/>
          <a:stretch/>
        </p:blipFill>
        <p:spPr>
          <a:xfrm>
            <a:off x="1143001" y="152400"/>
            <a:ext cx="8000999" cy="6553200"/>
          </a:xfrm>
          <a:prstGeom prst="rect">
            <a:avLst/>
          </a:prstGeom>
        </p:spPr>
      </p:pic>
      <p:pic>
        <p:nvPicPr>
          <p:cNvPr id="10" name="Picture 9"/>
          <p:cNvPicPr>
            <a:picLocks noChangeAspect="1"/>
          </p:cNvPicPr>
          <p:nvPr/>
        </p:nvPicPr>
        <p:blipFill rotWithShape="1">
          <a:blip r:embed="rId4" cstate="print"/>
          <a:srcRect r="65731" b="49926"/>
          <a:stretch/>
        </p:blipFill>
        <p:spPr>
          <a:xfrm rot="5400000">
            <a:off x="446505" y="7761705"/>
            <a:ext cx="783391" cy="1981200"/>
          </a:xfrm>
          <a:prstGeom prst="rect">
            <a:avLst/>
          </a:prstGeom>
        </p:spPr>
      </p:pic>
      <p:pic>
        <p:nvPicPr>
          <p:cNvPr id="38" name="Picture 37" descr="Logo_Slogan_Vt-black.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1343" y="5486400"/>
            <a:ext cx="1257657" cy="1009619"/>
          </a:xfrm>
          <a:prstGeom prst="rect">
            <a:avLst/>
          </a:prstGeom>
        </p:spPr>
      </p:pic>
      <p:pic>
        <p:nvPicPr>
          <p:cNvPr id="40" name="Picture 39" descr="LYD Logo CMYK.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5564466"/>
            <a:ext cx="1371600" cy="912534"/>
          </a:xfrm>
          <a:prstGeom prst="rect">
            <a:avLst/>
          </a:prstGeom>
        </p:spPr>
      </p:pic>
      <p:grpSp>
        <p:nvGrpSpPr>
          <p:cNvPr id="3" name="Group 47"/>
          <p:cNvGrpSpPr/>
          <p:nvPr/>
        </p:nvGrpSpPr>
        <p:grpSpPr>
          <a:xfrm rot="16200000" flipH="1" flipV="1">
            <a:off x="-2743198" y="2743200"/>
            <a:ext cx="6934200" cy="1447801"/>
            <a:chOff x="2489264" y="6102319"/>
            <a:chExt cx="6934200" cy="1207090"/>
          </a:xfrm>
        </p:grpSpPr>
        <p:pic>
          <p:nvPicPr>
            <p:cNvPr id="49" name="Picture 48"/>
            <p:cNvPicPr>
              <a:picLocks noChangeAspect="1"/>
            </p:cNvPicPr>
            <p:nvPr/>
          </p:nvPicPr>
          <p:blipFill rotWithShape="1">
            <a:blip r:embed="rId7" cstate="print"/>
            <a:srcRect b="20795"/>
            <a:stretch/>
          </p:blipFill>
          <p:spPr>
            <a:xfrm>
              <a:off x="7835964" y="6102319"/>
              <a:ext cx="1587500" cy="1207089"/>
            </a:xfrm>
            <a:prstGeom prst="rect">
              <a:avLst/>
            </a:prstGeom>
          </p:spPr>
        </p:pic>
        <p:pic>
          <p:nvPicPr>
            <p:cNvPr id="51" name="Picture 50"/>
            <p:cNvPicPr>
              <a:picLocks noChangeAspect="1"/>
            </p:cNvPicPr>
            <p:nvPr/>
          </p:nvPicPr>
          <p:blipFill rotWithShape="1">
            <a:blip r:embed="rId7" cstate="print"/>
            <a:srcRect b="20795"/>
            <a:stretch/>
          </p:blipFill>
          <p:spPr>
            <a:xfrm>
              <a:off x="6254846" y="6102319"/>
              <a:ext cx="1587500" cy="1207089"/>
            </a:xfrm>
            <a:prstGeom prst="rect">
              <a:avLst/>
            </a:prstGeom>
          </p:spPr>
        </p:pic>
        <p:pic>
          <p:nvPicPr>
            <p:cNvPr id="55" name="Picture 54"/>
            <p:cNvPicPr>
              <a:picLocks noChangeAspect="1"/>
            </p:cNvPicPr>
            <p:nvPr/>
          </p:nvPicPr>
          <p:blipFill rotWithShape="1">
            <a:blip r:embed="rId7" cstate="print"/>
            <a:srcRect b="20795"/>
            <a:stretch/>
          </p:blipFill>
          <p:spPr>
            <a:xfrm>
              <a:off x="4679982" y="6102319"/>
              <a:ext cx="1587500" cy="1207089"/>
            </a:xfrm>
            <a:prstGeom prst="rect">
              <a:avLst/>
            </a:prstGeom>
          </p:spPr>
        </p:pic>
        <p:pic>
          <p:nvPicPr>
            <p:cNvPr id="56" name="Picture 55"/>
            <p:cNvPicPr>
              <a:picLocks noChangeAspect="1"/>
            </p:cNvPicPr>
            <p:nvPr/>
          </p:nvPicPr>
          <p:blipFill rotWithShape="1">
            <a:blip r:embed="rId7" cstate="print"/>
            <a:srcRect b="20843"/>
            <a:stretch/>
          </p:blipFill>
          <p:spPr>
            <a:xfrm>
              <a:off x="3098800" y="6103063"/>
              <a:ext cx="1587500" cy="1206346"/>
            </a:xfrm>
            <a:prstGeom prst="rect">
              <a:avLst/>
            </a:prstGeom>
          </p:spPr>
        </p:pic>
        <p:pic>
          <p:nvPicPr>
            <p:cNvPr id="59" name="Picture 58"/>
            <p:cNvPicPr>
              <a:picLocks noChangeAspect="1"/>
            </p:cNvPicPr>
            <p:nvPr/>
          </p:nvPicPr>
          <p:blipFill rotWithShape="1">
            <a:blip r:embed="rId7" cstate="print"/>
            <a:srcRect l="61202" b="20795"/>
            <a:stretch/>
          </p:blipFill>
          <p:spPr>
            <a:xfrm>
              <a:off x="2489264" y="6102319"/>
              <a:ext cx="615918" cy="1207089"/>
            </a:xfrm>
            <a:prstGeom prst="rect">
              <a:avLst/>
            </a:prstGeom>
          </p:spPr>
        </p:pic>
      </p:grpSp>
      <p:sp>
        <p:nvSpPr>
          <p:cNvPr id="37" name="Rectangle 36"/>
          <p:cNvSpPr/>
          <p:nvPr/>
        </p:nvSpPr>
        <p:spPr>
          <a:xfrm>
            <a:off x="0" y="2667000"/>
            <a:ext cx="4038600" cy="2503311"/>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reamIt_BeItLogo.pdf"/>
          <p:cNvPicPr>
            <a:picLocks noChangeAspect="1"/>
          </p:cNvPicPr>
          <p:nvPr/>
        </p:nvPicPr>
        <p:blipFill rotWithShape="1">
          <a:blip r:embed="rId8" cstate="print">
            <a:extLst>
              <a:ext uri="{28A0092B-C50C-407E-A947-70E740481C1C}">
                <a14:useLocalDpi xmlns:a14="http://schemas.microsoft.com/office/drawing/2010/main" val="0"/>
              </a:ext>
            </a:extLst>
          </a:blip>
          <a:srcRect t="11317" b="63992"/>
          <a:stretch/>
        </p:blipFill>
        <p:spPr>
          <a:xfrm>
            <a:off x="-228600" y="3208480"/>
            <a:ext cx="4505671" cy="1439720"/>
          </a:xfrm>
          <a:prstGeom prst="rect">
            <a:avLst/>
          </a:prstGeom>
        </p:spPr>
      </p:pic>
      <p:pic>
        <p:nvPicPr>
          <p:cNvPr id="1026" name="Picture 2" descr="E:\Soropti\DreamIt_BeItLogoJapanese(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 y="2667000"/>
            <a:ext cx="4277068" cy="250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257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llyson_ahlstrom2.JPG"/>
          <p:cNvPicPr>
            <a:picLocks noChangeAspect="1"/>
          </p:cNvPicPr>
          <p:nvPr/>
        </p:nvPicPr>
        <p:blipFill rotWithShape="1">
          <a:blip r:embed="rId3" cstate="print">
            <a:extLst>
              <a:ext uri="{28A0092B-C50C-407E-A947-70E740481C1C}">
                <a14:useLocalDpi xmlns:a14="http://schemas.microsoft.com/office/drawing/2010/main" val="0"/>
              </a:ext>
            </a:extLst>
          </a:blip>
          <a:srcRect l="16271" t="1425" r="11847" b="499"/>
          <a:stretch/>
        </p:blipFill>
        <p:spPr>
          <a:xfrm>
            <a:off x="6666837" y="0"/>
            <a:ext cx="2477163" cy="2412867"/>
          </a:xfrm>
          <a:prstGeom prst="rect">
            <a:avLst/>
          </a:prstGeom>
          <a:effectLst>
            <a:outerShdw blurRad="50800" dist="38100" dir="8100000" algn="tr" rotWithShape="0">
              <a:prstClr val="black">
                <a:alpha val="40000"/>
              </a:prstClr>
            </a:outerShdw>
          </a:effectLst>
        </p:spPr>
      </p:pic>
      <p:pic>
        <p:nvPicPr>
          <p:cNvPr id="19" name="Picture 18" descr="LizbethCabrera.jpg"/>
          <p:cNvPicPr>
            <a:picLocks noChangeAspect="1"/>
          </p:cNvPicPr>
          <p:nvPr/>
        </p:nvPicPr>
        <p:blipFill rotWithShape="1">
          <a:blip r:embed="rId4" cstate="print">
            <a:extLst>
              <a:ext uri="{28A0092B-C50C-407E-A947-70E740481C1C}">
                <a14:useLocalDpi xmlns:a14="http://schemas.microsoft.com/office/drawing/2010/main" val="0"/>
              </a:ext>
            </a:extLst>
          </a:blip>
          <a:srcRect t="5570" b="10046"/>
          <a:stretch/>
        </p:blipFill>
        <p:spPr>
          <a:xfrm>
            <a:off x="3124200" y="1752600"/>
            <a:ext cx="2286000" cy="2586181"/>
          </a:xfrm>
          <a:prstGeom prst="rect">
            <a:avLst/>
          </a:prstGeom>
          <a:effectLst>
            <a:outerShdw blurRad="50800" dist="38100" dir="5400000" algn="t" rotWithShape="0">
              <a:prstClr val="black">
                <a:alpha val="40000"/>
              </a:prstClr>
            </a:outerShdw>
          </a:effectLst>
        </p:spPr>
      </p:pic>
      <p:pic>
        <p:nvPicPr>
          <p:cNvPr id="20" name="Picture 19" descr="Eden3.jpg"/>
          <p:cNvPicPr>
            <a:picLocks noChangeAspect="1"/>
          </p:cNvPicPr>
          <p:nvPr/>
        </p:nvPicPr>
        <p:blipFill rotWithShape="1">
          <a:blip r:embed="rId5" cstate="print">
            <a:extLst>
              <a:ext uri="{28A0092B-C50C-407E-A947-70E740481C1C}">
                <a14:useLocalDpi xmlns:a14="http://schemas.microsoft.com/office/drawing/2010/main" val="0"/>
              </a:ext>
            </a:extLst>
          </a:blip>
          <a:srcRect l="-100" t="14274" r="100" b="17522"/>
          <a:stretch/>
        </p:blipFill>
        <p:spPr>
          <a:xfrm>
            <a:off x="7162801" y="3309280"/>
            <a:ext cx="1981200" cy="2319322"/>
          </a:xfrm>
          <a:prstGeom prst="rect">
            <a:avLst/>
          </a:prstGeom>
          <a:effectLst>
            <a:outerShdw blurRad="50800" dist="38100" dir="13500000" algn="br" rotWithShape="0">
              <a:prstClr val="black">
                <a:alpha val="40000"/>
              </a:prstClr>
            </a:outerShdw>
          </a:effectLst>
        </p:spPr>
      </p:pic>
      <p:pic>
        <p:nvPicPr>
          <p:cNvPr id="7" name="Picture 6" descr="DIBI Logo.jpg"/>
          <p:cNvPicPr>
            <a:picLocks noChangeAspect="1"/>
          </p:cNvPicPr>
          <p:nvPr/>
        </p:nvPicPr>
        <p:blipFill>
          <a:blip r:embed="rId6" cstate="print"/>
          <a:stretch>
            <a:fillRect/>
          </a:stretch>
        </p:blipFill>
        <p:spPr>
          <a:xfrm>
            <a:off x="6096000" y="5666232"/>
            <a:ext cx="2919259" cy="1191768"/>
          </a:xfrm>
          <a:prstGeom prst="rect">
            <a:avLst/>
          </a:prstGeom>
        </p:spPr>
      </p:pic>
      <p:pic>
        <p:nvPicPr>
          <p:cNvPr id="13" name="Picture 12" descr="DIBIBookmark.png"/>
          <p:cNvPicPr>
            <a:picLocks noChangeAspect="1"/>
          </p:cNvPicPr>
          <p:nvPr/>
        </p:nvPicPr>
        <p:blipFill>
          <a:blip r:embed="rId7" cstate="print"/>
          <a:stretch>
            <a:fillRect/>
          </a:stretch>
        </p:blipFill>
        <p:spPr>
          <a:xfrm>
            <a:off x="0" y="0"/>
            <a:ext cx="3118375" cy="6858000"/>
          </a:xfrm>
          <a:prstGeom prst="rect">
            <a:avLst/>
          </a:prstGeom>
        </p:spPr>
      </p:pic>
      <p:sp>
        <p:nvSpPr>
          <p:cNvPr id="16" name="Rounded Rectangle 15"/>
          <p:cNvSpPr/>
          <p:nvPr/>
        </p:nvSpPr>
        <p:spPr>
          <a:xfrm>
            <a:off x="5257800" y="2209800"/>
            <a:ext cx="24384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a:t>「私が夢を実現するために最も必要としているのは、私に道筋を示し、どう歩めばよいのかを教えてくれる人です」</a:t>
            </a:r>
            <a:r>
              <a:rPr lang="en-US" altLang="ja-JP" sz="1400" dirty="0"/>
              <a:t>―SIA</a:t>
            </a:r>
            <a:r>
              <a:rPr lang="ja-JP" altLang="en-US" sz="1400" dirty="0"/>
              <a:t>のアンケートに回答した女児</a:t>
            </a:r>
            <a:endParaRPr lang="en-US" sz="1400" dirty="0"/>
          </a:p>
        </p:txBody>
      </p:sp>
      <p:sp>
        <p:nvSpPr>
          <p:cNvPr id="17" name="Rounded Rectangle 16"/>
          <p:cNvSpPr/>
          <p:nvPr/>
        </p:nvSpPr>
        <p:spPr>
          <a:xfrm>
            <a:off x="3352800" y="152400"/>
            <a:ext cx="3124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a:t>「女児の権利はとても大切ですが、女児がそれを行使する力を備えることも同様に大切です」</a:t>
            </a:r>
            <a:r>
              <a:rPr lang="en-US" altLang="ja-JP" sz="1400" dirty="0"/>
              <a:t>―</a:t>
            </a:r>
            <a:r>
              <a:rPr lang="ja-JP" altLang="en-US" sz="1400" dirty="0"/>
              <a:t>女の子だから：</a:t>
            </a:r>
            <a:r>
              <a:rPr lang="en-US" altLang="ja-JP" sz="1400" dirty="0"/>
              <a:t>2012</a:t>
            </a:r>
            <a:r>
              <a:rPr lang="ja-JP" altLang="en-US" sz="1400" dirty="0"/>
              <a:t>年世界の女児を取り巻く状況、プラン･インターナショナル</a:t>
            </a:r>
            <a:endParaRPr lang="en-US" sz="1400" dirty="0"/>
          </a:p>
        </p:txBody>
      </p:sp>
      <p:sp>
        <p:nvSpPr>
          <p:cNvPr id="21" name="Rounded Rectangle 20"/>
          <p:cNvSpPr/>
          <p:nvPr/>
        </p:nvSpPr>
        <p:spPr>
          <a:xfrm>
            <a:off x="3124201" y="4252383"/>
            <a:ext cx="3886200" cy="1376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a:t>「大学に進学することが私にとって大切だという点を父が理解してくれたらと思います。父は、女の子は結婚するまで待っていればよく、それが人生に必要なすべてだと考えていますが、私にはやりたいことがあります」</a:t>
            </a:r>
            <a:r>
              <a:rPr lang="en-US" altLang="ja-JP" sz="1400" dirty="0"/>
              <a:t>―SIA</a:t>
            </a:r>
            <a:r>
              <a:rPr lang="ja-JP" altLang="en-US" sz="1400" dirty="0"/>
              <a:t>のフォーカス・グループ参加者</a:t>
            </a:r>
            <a:endParaRPr lang="en-US" sz="1400" dirty="0"/>
          </a:p>
        </p:txBody>
      </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2545" y="5715000"/>
            <a:ext cx="3273425" cy="113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latin typeface="Gisha" pitchFamily="34" charset="-79"/>
                <a:cs typeface="Gisha" pitchFamily="34" charset="-79"/>
              </a:rPr>
              <a:t>プログラ</a:t>
            </a:r>
            <a:r>
              <a:rPr lang="ja-JP" altLang="en-US" dirty="0" smtClean="0">
                <a:latin typeface="Gisha" pitchFamily="34" charset="-79"/>
                <a:cs typeface="Gisha" pitchFamily="34" charset="-79"/>
              </a:rPr>
              <a:t>ムの目指すもの</a:t>
            </a:r>
            <a:endParaRPr lang="en-US" dirty="0">
              <a:latin typeface="Gisha" pitchFamily="34" charset="-79"/>
              <a:cs typeface="Gisha" pitchFamily="34" charset="-79"/>
            </a:endParaRPr>
          </a:p>
        </p:txBody>
      </p:sp>
      <p:pic>
        <p:nvPicPr>
          <p:cNvPr id="4" name="Content Placeholder 3" descr="DIBI.jpg"/>
          <p:cNvPicPr>
            <a:picLocks noGrp="1" noChangeAspect="1"/>
          </p:cNvPicPr>
          <p:nvPr>
            <p:ph idx="1"/>
          </p:nvPr>
        </p:nvPicPr>
        <p:blipFill>
          <a:blip r:embed="rId3" cstate="print"/>
          <a:stretch>
            <a:fillRect/>
          </a:stretch>
        </p:blipFill>
        <p:spPr>
          <a:xfrm>
            <a:off x="0" y="1295400"/>
            <a:ext cx="9144000" cy="304800"/>
          </a:xfrm>
        </p:spPr>
      </p:pic>
      <p:pic>
        <p:nvPicPr>
          <p:cNvPr id="7" name="Picture 6" descr="DIBI Logo.jpg"/>
          <p:cNvPicPr>
            <a:picLocks noChangeAspect="1"/>
          </p:cNvPicPr>
          <p:nvPr/>
        </p:nvPicPr>
        <p:blipFill>
          <a:blip r:embed="rId4" cstate="print"/>
          <a:stretch>
            <a:fillRect/>
          </a:stretch>
        </p:blipFill>
        <p:spPr>
          <a:xfrm>
            <a:off x="6096000" y="5666232"/>
            <a:ext cx="2919259" cy="1191768"/>
          </a:xfrm>
          <a:prstGeom prst="rect">
            <a:avLst/>
          </a:prstGeom>
        </p:spPr>
      </p:pic>
      <p:pic>
        <p:nvPicPr>
          <p:cNvPr id="6" name="Picture 2" descr="C:\Users\lori\AppData\Local\Microsoft\Windows\Temporary Internet Files\Content.Outlook\RHAC1CRZ\P1060513.JPG"/>
          <p:cNvPicPr>
            <a:picLocks noChangeAspect="1" noChangeArrowheads="1"/>
          </p:cNvPicPr>
          <p:nvPr/>
        </p:nvPicPr>
        <p:blipFill>
          <a:blip r:embed="rId5" cstate="print"/>
          <a:srcRect/>
          <a:stretch>
            <a:fillRect/>
          </a:stretch>
        </p:blipFill>
        <p:spPr bwMode="auto">
          <a:xfrm>
            <a:off x="-1" y="3962401"/>
            <a:ext cx="3860799" cy="2895600"/>
          </a:xfrm>
          <a:prstGeom prst="rect">
            <a:avLst/>
          </a:prstGeom>
          <a:noFill/>
        </p:spPr>
      </p:pic>
      <p:sp>
        <p:nvSpPr>
          <p:cNvPr id="8" name="Rectangle 7"/>
          <p:cNvSpPr/>
          <p:nvPr/>
        </p:nvSpPr>
        <p:spPr>
          <a:xfrm>
            <a:off x="515257" y="1676400"/>
            <a:ext cx="83820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ja-JP" altLang="en-US" sz="2000" b="1" dirty="0">
                <a:solidFill>
                  <a:schemeClr val="tx1"/>
                </a:solidFill>
              </a:rPr>
              <a:t>ゴー</a:t>
            </a:r>
            <a:r>
              <a:rPr lang="ja-JP" altLang="en-US" sz="2000" b="1" dirty="0" smtClean="0">
                <a:solidFill>
                  <a:schemeClr val="tx1"/>
                </a:solidFill>
              </a:rPr>
              <a:t>ル</a:t>
            </a:r>
            <a:r>
              <a:rPr lang="ja-JP" altLang="en-US" sz="2000" dirty="0" smtClean="0">
                <a:solidFill>
                  <a:schemeClr val="tx1"/>
                </a:solidFill>
              </a:rPr>
              <a:t>：知</a:t>
            </a:r>
            <a:r>
              <a:rPr lang="ja-JP" altLang="en-US" sz="2000" dirty="0">
                <a:solidFill>
                  <a:schemeClr val="tx1"/>
                </a:solidFill>
              </a:rPr>
              <a:t>識を提供したり、手本を示すことで、女子中高生が、キャリア・ゴールを追求し、その潜在能力を発揮できるようにエンパワーすること</a:t>
            </a:r>
            <a:endParaRPr lang="en-US" sz="2000" dirty="0"/>
          </a:p>
        </p:txBody>
      </p:sp>
      <p:sp>
        <p:nvSpPr>
          <p:cNvPr id="9" name="Rectangle 8"/>
          <p:cNvSpPr/>
          <p:nvPr/>
        </p:nvSpPr>
        <p:spPr>
          <a:xfrm>
            <a:off x="515256" y="2725057"/>
            <a:ext cx="3218543"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ja-JP" altLang="en-US" sz="2000" b="1" dirty="0" smtClean="0"/>
              <a:t>目標</a:t>
            </a:r>
            <a:r>
              <a:rPr lang="ja-JP" altLang="en-US" sz="2000" dirty="0" smtClean="0"/>
              <a:t>：右のように感じられる女子中高生の数を増やす</a:t>
            </a:r>
            <a:endParaRPr lang="en-US" sz="2000" dirty="0"/>
          </a:p>
        </p:txBody>
      </p:sp>
      <p:sp>
        <p:nvSpPr>
          <p:cNvPr id="10" name="Rectangle 9"/>
          <p:cNvSpPr/>
          <p:nvPr/>
        </p:nvSpPr>
        <p:spPr>
          <a:xfrm>
            <a:off x="3909857" y="2648857"/>
            <a:ext cx="5036459"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ja-JP" altLang="en-US" dirty="0" smtClean="0"/>
              <a:t>キ</a:t>
            </a:r>
            <a:r>
              <a:rPr lang="ja-JP" altLang="en-US" dirty="0"/>
              <a:t>ャリア・ゴールを追求できる準備ができてい</a:t>
            </a:r>
            <a:r>
              <a:rPr lang="ja-JP" altLang="en-US" dirty="0" smtClean="0"/>
              <a:t>る</a:t>
            </a:r>
            <a:endParaRPr lang="ja-JP" altLang="en-US" dirty="0"/>
          </a:p>
        </p:txBody>
      </p:sp>
      <p:sp>
        <p:nvSpPr>
          <p:cNvPr id="11" name="Rectangle 10"/>
          <p:cNvSpPr/>
          <p:nvPr/>
        </p:nvSpPr>
        <p:spPr>
          <a:xfrm>
            <a:off x="3878943" y="3106057"/>
            <a:ext cx="5018314"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smtClean="0"/>
              <a:t>困</a:t>
            </a:r>
            <a:r>
              <a:rPr lang="ja-JP" altLang="en-US" dirty="0"/>
              <a:t>難を克服するのに利用できるツー</a:t>
            </a:r>
            <a:r>
              <a:rPr lang="ja-JP" altLang="en-US" dirty="0" smtClean="0"/>
              <a:t>ル</a:t>
            </a:r>
            <a:r>
              <a:rPr lang="ja-JP" altLang="en-US" dirty="0"/>
              <a:t>がある</a:t>
            </a:r>
          </a:p>
        </p:txBody>
      </p:sp>
      <p:sp>
        <p:nvSpPr>
          <p:cNvPr id="12" name="Rectangle 11"/>
          <p:cNvSpPr/>
          <p:nvPr/>
        </p:nvSpPr>
        <p:spPr>
          <a:xfrm>
            <a:off x="3878941" y="3505200"/>
            <a:ext cx="5036459"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a:t>キャリア・ゴールを追求する能力がある </a:t>
            </a:r>
          </a:p>
        </p:txBody>
      </p:sp>
      <p:sp>
        <p:nvSpPr>
          <p:cNvPr id="14" name="Rectangle 13"/>
          <p:cNvSpPr/>
          <p:nvPr/>
        </p:nvSpPr>
        <p:spPr>
          <a:xfrm>
            <a:off x="3878941" y="3926113"/>
            <a:ext cx="5079093" cy="3047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a:t>プロフェッショナルな手</a:t>
            </a:r>
            <a:r>
              <a:rPr lang="ja-JP" altLang="en-US" dirty="0" smtClean="0"/>
              <a:t>本</a:t>
            </a:r>
            <a:r>
              <a:rPr lang="ja-JP" altLang="en-US" dirty="0"/>
              <a:t>を持って</a:t>
            </a:r>
            <a:r>
              <a:rPr lang="ja-JP" altLang="en-US" dirty="0" smtClean="0"/>
              <a:t>る </a:t>
            </a:r>
            <a:endParaRPr lang="ja-JP" altLang="en-US" dirty="0"/>
          </a:p>
        </p:txBody>
      </p:sp>
      <p:sp>
        <p:nvSpPr>
          <p:cNvPr id="15" name="Rectangle 14"/>
          <p:cNvSpPr/>
          <p:nvPr/>
        </p:nvSpPr>
        <p:spPr>
          <a:xfrm>
            <a:off x="3935402" y="4303476"/>
            <a:ext cx="5043716"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a:t>将来の成功について自信が持てる </a:t>
            </a:r>
          </a:p>
        </p:txBody>
      </p:sp>
      <p:sp>
        <p:nvSpPr>
          <p:cNvPr id="16" name="Rectangle 15"/>
          <p:cNvSpPr/>
          <p:nvPr/>
        </p:nvSpPr>
        <p:spPr>
          <a:xfrm>
            <a:off x="3878943" y="4648199"/>
            <a:ext cx="5036458" cy="5334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a:t>個人の価値観と可能性のあるキャリアとを結びつけられる </a:t>
            </a:r>
          </a:p>
        </p:txBody>
      </p:sp>
      <p:sp>
        <p:nvSpPr>
          <p:cNvPr id="17" name="Rectangle 16"/>
          <p:cNvSpPr/>
          <p:nvPr/>
        </p:nvSpPr>
        <p:spPr>
          <a:xfrm>
            <a:off x="3926259" y="5287299"/>
            <a:ext cx="5036457"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buFont typeface="Arial" pitchFamily="34" charset="0"/>
              <a:buChar char="•"/>
            </a:pPr>
            <a:r>
              <a:rPr lang="en-US" dirty="0" smtClean="0"/>
              <a:t> </a:t>
            </a:r>
            <a:r>
              <a:rPr lang="ja-JP" altLang="en-US" dirty="0"/>
              <a:t>レジリアンスの大切さを理解する </a:t>
            </a:r>
          </a:p>
        </p:txBody>
      </p:sp>
      <p:pic>
        <p:nvPicPr>
          <p:cNvPr id="2050" name="Picture 2" descr="E:\Soropti\DreamIt_BeItLogoJapanes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7329" y="5629165"/>
            <a:ext cx="3276600" cy="12659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bi3.jpg"/>
          <p:cNvPicPr>
            <a:picLocks noChangeAspect="1"/>
          </p:cNvPicPr>
          <p:nvPr/>
        </p:nvPicPr>
        <p:blipFill>
          <a:blip r:embed="rId3" cstate="print"/>
          <a:stretch>
            <a:fillRect/>
          </a:stretch>
        </p:blipFill>
        <p:spPr>
          <a:xfrm>
            <a:off x="5715000" y="1828799"/>
            <a:ext cx="3429000" cy="2579811"/>
          </a:xfrm>
          <a:prstGeom prst="rect">
            <a:avLst/>
          </a:prstGeom>
        </p:spPr>
      </p:pic>
      <p:sp>
        <p:nvSpPr>
          <p:cNvPr id="2" name="Title 1"/>
          <p:cNvSpPr>
            <a:spLocks noGrp="1"/>
          </p:cNvSpPr>
          <p:nvPr>
            <p:ph type="title"/>
          </p:nvPr>
        </p:nvSpPr>
        <p:spPr>
          <a:xfrm>
            <a:off x="457200" y="274638"/>
            <a:ext cx="8229600" cy="1096962"/>
          </a:xfrm>
        </p:spPr>
        <p:txBody>
          <a:bodyPr>
            <a:normAutofit fontScale="90000"/>
          </a:bodyPr>
          <a:lstStyle/>
          <a:p>
            <a:r>
              <a:rPr lang="ja-JP" altLang="en-US" dirty="0">
                <a:latin typeface="Gisha" pitchFamily="34" charset="-79"/>
                <a:cs typeface="Gisha" pitchFamily="34" charset="-79"/>
              </a:rPr>
              <a:t>女</a:t>
            </a:r>
            <a:r>
              <a:rPr lang="ja-JP" altLang="en-US" dirty="0" smtClean="0">
                <a:latin typeface="Gisha" pitchFamily="34" charset="-79"/>
                <a:cs typeface="Gisha" pitchFamily="34" charset="-79"/>
              </a:rPr>
              <a:t>児は次のような</a:t>
            </a:r>
            <a:r>
              <a:rPr lang="en-US" altLang="ja-JP" dirty="0" smtClean="0">
                <a:latin typeface="Gisha" pitchFamily="34" charset="-79"/>
                <a:cs typeface="Gisha" pitchFamily="34" charset="-79"/>
              </a:rPr>
              <a:t/>
            </a:r>
            <a:br>
              <a:rPr lang="en-US" altLang="ja-JP" dirty="0" smtClean="0">
                <a:latin typeface="Gisha" pitchFamily="34" charset="-79"/>
                <a:cs typeface="Gisha" pitchFamily="34" charset="-79"/>
              </a:rPr>
            </a:br>
            <a:r>
              <a:rPr lang="ja-JP" altLang="en-US" dirty="0" smtClean="0">
                <a:latin typeface="Gisha" pitchFamily="34" charset="-79"/>
                <a:cs typeface="Gisha" pitchFamily="34" charset="-79"/>
              </a:rPr>
              <a:t>感想を述べています！</a:t>
            </a:r>
            <a:endParaRPr lang="en-US" dirty="0">
              <a:latin typeface="Gisha" pitchFamily="34" charset="-79"/>
              <a:cs typeface="Gisha" pitchFamily="34" charset="-79"/>
            </a:endParaRPr>
          </a:p>
        </p:txBody>
      </p:sp>
      <p:pic>
        <p:nvPicPr>
          <p:cNvPr id="4" name="Content Placeholder 3" descr="DIBI.jpg"/>
          <p:cNvPicPr>
            <a:picLocks noGrp="1" noChangeAspect="1"/>
          </p:cNvPicPr>
          <p:nvPr>
            <p:ph idx="1"/>
          </p:nvPr>
        </p:nvPicPr>
        <p:blipFill>
          <a:blip r:embed="rId4" cstate="print"/>
          <a:stretch>
            <a:fillRect/>
          </a:stretch>
        </p:blipFill>
        <p:spPr>
          <a:xfrm>
            <a:off x="0" y="1524000"/>
            <a:ext cx="9144000" cy="304800"/>
          </a:xfrm>
        </p:spPr>
      </p:pic>
      <p:pic>
        <p:nvPicPr>
          <p:cNvPr id="7" name="Picture 6" descr="DIBI Logo.jpg"/>
          <p:cNvPicPr>
            <a:picLocks noChangeAspect="1"/>
          </p:cNvPicPr>
          <p:nvPr/>
        </p:nvPicPr>
        <p:blipFill>
          <a:blip r:embed="rId5" cstate="print"/>
          <a:stretch>
            <a:fillRect/>
          </a:stretch>
        </p:blipFill>
        <p:spPr>
          <a:xfrm>
            <a:off x="6096000" y="5666232"/>
            <a:ext cx="2919259" cy="1191768"/>
          </a:xfrm>
          <a:prstGeom prst="rect">
            <a:avLst/>
          </a:prstGeom>
        </p:spPr>
      </p:pic>
      <p:sp>
        <p:nvSpPr>
          <p:cNvPr id="15" name="Rounded Rectangle 14"/>
          <p:cNvSpPr/>
          <p:nvPr/>
        </p:nvSpPr>
        <p:spPr>
          <a:xfrm>
            <a:off x="6172200" y="3810000"/>
            <a:ext cx="2971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 「</a:t>
            </a:r>
            <a:r>
              <a:rPr lang="en-US" altLang="ja-JP" dirty="0"/>
              <a:t>『</a:t>
            </a:r>
            <a:r>
              <a:rPr lang="ja-JP" altLang="en-US" dirty="0"/>
              <a:t>夢を拓く</a:t>
            </a:r>
            <a:r>
              <a:rPr lang="en-US" altLang="ja-JP" dirty="0"/>
              <a:t>』</a:t>
            </a:r>
            <a:r>
              <a:rPr lang="ja-JP" altLang="en-US" dirty="0"/>
              <a:t>に参加して、将来への不安が和らぎ、自信が出てきました。自分にはやりたいことをする力があると感じました」 </a:t>
            </a:r>
          </a:p>
        </p:txBody>
      </p:sp>
      <p:sp>
        <p:nvSpPr>
          <p:cNvPr id="17" name="Rounded Rectangle 16"/>
          <p:cNvSpPr/>
          <p:nvPr/>
        </p:nvSpPr>
        <p:spPr>
          <a:xfrm>
            <a:off x="228600" y="1981200"/>
            <a:ext cx="2667000" cy="1905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solidFill>
                  <a:schemeClr val="tx1"/>
                </a:solidFill>
              </a:rPr>
              <a:t> 「私の人生最大の希望は、地域社会に恩返しをし、手本となるような女性になることです」 </a:t>
            </a:r>
            <a:endParaRPr lang="en-US" dirty="0">
              <a:solidFill>
                <a:schemeClr val="tx1"/>
              </a:solidFill>
            </a:endParaRPr>
          </a:p>
        </p:txBody>
      </p:sp>
      <p:pic>
        <p:nvPicPr>
          <p:cNvPr id="19" name="Picture 18" descr="dibi4.jpg"/>
          <p:cNvPicPr>
            <a:picLocks noChangeAspect="1"/>
          </p:cNvPicPr>
          <p:nvPr/>
        </p:nvPicPr>
        <p:blipFill>
          <a:blip r:embed="rId6" cstate="print"/>
          <a:stretch>
            <a:fillRect/>
          </a:stretch>
        </p:blipFill>
        <p:spPr>
          <a:xfrm>
            <a:off x="0" y="4216400"/>
            <a:ext cx="3978313" cy="2641600"/>
          </a:xfrm>
          <a:prstGeom prst="rect">
            <a:avLst/>
          </a:prstGeom>
        </p:spPr>
      </p:pic>
      <p:sp>
        <p:nvSpPr>
          <p:cNvPr id="14" name="Rounded Rectangle 13"/>
          <p:cNvSpPr/>
          <p:nvPr/>
        </p:nvSpPr>
        <p:spPr>
          <a:xfrm>
            <a:off x="3124200" y="3124200"/>
            <a:ext cx="30480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a:solidFill>
                  <a:schemeClr val="tx1"/>
                </a:solidFill>
              </a:rPr>
              <a:t> 「プログラムが実際の人生で起きることに結び付けられている点がとてもよかったです」 </a:t>
            </a:r>
            <a:endParaRPr lang="en-US" dirty="0">
              <a:solidFill>
                <a:schemeClr val="tx1"/>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9514" y="5566908"/>
            <a:ext cx="34385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BI.jpg"/>
          <p:cNvPicPr>
            <a:picLocks noGrp="1" noChangeAspect="1"/>
          </p:cNvPicPr>
          <p:nvPr>
            <p:ph idx="1"/>
          </p:nvPr>
        </p:nvPicPr>
        <p:blipFill>
          <a:blip r:embed="rId3" cstate="print"/>
          <a:stretch>
            <a:fillRect/>
          </a:stretch>
        </p:blipFill>
        <p:spPr>
          <a:xfrm>
            <a:off x="29705" y="2782907"/>
            <a:ext cx="9144000" cy="304800"/>
          </a:xfrm>
        </p:spPr>
      </p:pic>
      <p:pic>
        <p:nvPicPr>
          <p:cNvPr id="7" name="Picture 6" descr="DIBI Logo.jpg"/>
          <p:cNvPicPr>
            <a:picLocks noChangeAspect="1"/>
          </p:cNvPicPr>
          <p:nvPr/>
        </p:nvPicPr>
        <p:blipFill>
          <a:blip r:embed="rId4" cstate="print"/>
          <a:stretch>
            <a:fillRect/>
          </a:stretch>
        </p:blipFill>
        <p:spPr>
          <a:xfrm>
            <a:off x="1143001" y="3505200"/>
            <a:ext cx="6727214" cy="2746340"/>
          </a:xfrm>
          <a:prstGeom prst="rect">
            <a:avLst/>
          </a:prstGeom>
        </p:spPr>
      </p:pic>
      <p:sp>
        <p:nvSpPr>
          <p:cNvPr id="12" name="TextBox 11"/>
          <p:cNvSpPr txBox="1"/>
          <p:nvPr/>
        </p:nvSpPr>
        <p:spPr>
          <a:xfrm>
            <a:off x="846262" y="1582763"/>
            <a:ext cx="7561685" cy="523220"/>
          </a:xfrm>
          <a:prstGeom prst="rect">
            <a:avLst/>
          </a:prstGeom>
          <a:noFill/>
        </p:spPr>
        <p:txBody>
          <a:bodyPr wrap="none" rtlCol="0">
            <a:spAutoFit/>
          </a:bodyPr>
          <a:lstStyle/>
          <a:p>
            <a:pPr algn="ctr"/>
            <a:r>
              <a:rPr lang="ja-JP" altLang="en-US" sz="2800" b="1" dirty="0" smtClean="0">
                <a:cs typeface="Gisha" pitchFamily="34" charset="-79"/>
              </a:rPr>
              <a:t>すべての女児は夢を生きる権利を持っています</a:t>
            </a:r>
            <a:r>
              <a:rPr lang="ja-JP" altLang="en-US" sz="2800" b="1" dirty="0" smtClean="0">
                <a:cs typeface="Gisha" pitchFamily="34" charset="-79"/>
              </a:rPr>
              <a:t>。</a:t>
            </a:r>
            <a:endParaRPr lang="en-US" altLang="ja-JP" sz="2800" b="1" dirty="0" smtClean="0">
              <a:cs typeface="Gisha" pitchFamily="34" charset="-79"/>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735439"/>
            <a:ext cx="6917408" cy="25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9773</TotalTime>
  <Words>996</Words>
  <Application>Microsoft Office PowerPoint</Application>
  <PresentationFormat>画面に合わせる (4:3)</PresentationFormat>
  <Paragraphs>42</Paragraphs>
  <Slides>5</Slides>
  <Notes>5</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Office Theme</vt:lpstr>
      <vt:lpstr>PowerPoint プレゼンテーション</vt:lpstr>
      <vt:lpstr>PowerPoint プレゼンテーション</vt:lpstr>
      <vt:lpstr>プログラムの目指すもの</vt:lpstr>
      <vt:lpstr>女児は次のような 感想を述べています！</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Nora Blumenstein</dc:creator>
  <cp:lastModifiedBy>Kyotaro naito</cp:lastModifiedBy>
  <cp:revision>860</cp:revision>
  <cp:lastPrinted>2015-04-03T06:52:17Z</cp:lastPrinted>
  <dcterms:created xsi:type="dcterms:W3CDTF">2015-03-11T15:17:57Z</dcterms:created>
  <dcterms:modified xsi:type="dcterms:W3CDTF">2015-06-11T01:11:44Z</dcterms:modified>
</cp:coreProperties>
</file>